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72" r:id="rId11"/>
    <p:sldId id="273" r:id="rId12"/>
    <p:sldId id="265" r:id="rId13"/>
    <p:sldId id="266" r:id="rId14"/>
    <p:sldId id="267" r:id="rId15"/>
    <p:sldId id="268" r:id="rId16"/>
    <p:sldId id="269" r:id="rId17"/>
    <p:sldId id="274" r:id="rId18"/>
    <p:sldId id="275" r:id="rId19"/>
    <p:sldId id="276" r:id="rId20"/>
    <p:sldId id="270" r:id="rId21"/>
    <p:sldId id="271"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
      <p:font typeface="Roboto Slab"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556" autoAdjust="0"/>
  </p:normalViewPr>
  <p:slideViewPr>
    <p:cSldViewPr snapToGrid="0">
      <p:cViewPr varScale="1">
        <p:scale>
          <a:sx n="88" d="100"/>
          <a:sy n="88" d="100"/>
        </p:scale>
        <p:origin x="174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088B4F1-13FC-B4FE-610C-2C32576D4BBB}"/>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3351F45E-EB46-BA83-14CC-E299CBDB4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85558C2D-831A-6621-DC5B-72D71B24C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26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7AFB63B-8FD3-BCB8-C2E3-8980D8B595EE}"/>
            </a:ext>
          </a:extLst>
        </p:cNvPr>
        <p:cNvGrpSpPr/>
        <p:nvPr/>
      </p:nvGrpSpPr>
      <p:grpSpPr>
        <a:xfrm>
          <a:off x="0" y="0"/>
          <a:ext cx="0" cy="0"/>
          <a:chOff x="0" y="0"/>
          <a:chExt cx="0" cy="0"/>
        </a:xfrm>
      </p:grpSpPr>
      <p:sp>
        <p:nvSpPr>
          <p:cNvPr id="104" name="Google Shape;104;g3b5ae6baf17_0_155:notes">
            <a:extLst>
              <a:ext uri="{FF2B5EF4-FFF2-40B4-BE49-F238E27FC236}">
                <a16:creationId xmlns:a16="http://schemas.microsoft.com/office/drawing/2014/main" id="{CA156137-B3F6-7DB9-B4E4-D1389EA51F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a:extLst>
              <a:ext uri="{FF2B5EF4-FFF2-40B4-BE49-F238E27FC236}">
                <a16:creationId xmlns:a16="http://schemas.microsoft.com/office/drawing/2014/main" id="{6FB4A369-C113-AD50-9078-8CB617E4E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8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b5ae6baf1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b5ae6baf1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b5ae6baf1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b5ae6baf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b5ae6baf1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b5ae6baf1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b5ae6baf1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b5ae6baf1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b5ae6baf17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b5ae6baf1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data section, I focused on the specific requirements listed in our proposal: the system needs to be 'Private' and 'Managed.' Since we are dealing with students, privacy is our biggest priority. I designed the database structure to be strictly separated. We store usernames and game statistics like accuracy and flags captured, but we deliberately do not store personal data like real names or student IDs. This minimizes risk.</a:t>
            </a:r>
          </a:p>
          <a:p>
            <a:r>
              <a:rPr lang="en-US" dirty="0"/>
              <a:t>We also ensured the system is 'Managed.' This means we implemented what are called CRUD operations—Create, Read, Update, Delete. This allows our client, Rory, to manage users and view student progress on his own, without needing to call us developers every time he wants to see a score.“</a:t>
            </a:r>
            <a:endParaRPr lang="en-GB" dirty="0"/>
          </a:p>
          <a:p>
            <a:r>
              <a:rPr lang="en-GB" dirty="0"/>
              <a:t>We have used CRUD operations for our two previous assignment as well which helps us with the development of this.</a:t>
            </a:r>
            <a:endParaRPr lang="en-US" dirty="0"/>
          </a:p>
        </p:txBody>
      </p:sp>
    </p:spTree>
    <p:extLst>
      <p:ext uri="{BB962C8B-B14F-4D97-AF65-F5344CB8AC3E}">
        <p14:creationId xmlns:p14="http://schemas.microsoft.com/office/powerpoint/2010/main" val="29253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the security lead, my main goal was meeting the 'Secure' requirement outlined in the brief. Because our target audience is minors aged 14 to 16, we have a responsibility to ensure the application is 'sandboxed' so it cannot threaten a school's internal network.</a:t>
            </a:r>
          </a:p>
          <a:p>
            <a:r>
              <a:rPr lang="en-US" dirty="0"/>
              <a:t>For hosting, we have a two-stage plan. Right now, during development, we are planning to host on University of Plymouth servers once the initial prototype is finished on the second of February where it'll work for one user. This keeps our testing environment safe. </a:t>
            </a:r>
          </a:p>
          <a:p>
            <a:r>
              <a:rPr lang="en-US" dirty="0"/>
              <a:t>However, for the final product, we plan to migrate to AWS. This hits two requirements from our proposal: it makes the game 'Available' anywhere without a VPN, and it fits our 'Budget' requirement because we can utilize the AWS free tier to keep costs at zero.</a:t>
            </a:r>
          </a:p>
          <a:p>
            <a:endParaRPr lang="en-GB" dirty="0"/>
          </a:p>
        </p:txBody>
      </p:sp>
    </p:spTree>
    <p:extLst>
      <p:ext uri="{BB962C8B-B14F-4D97-AF65-F5344CB8AC3E}">
        <p14:creationId xmlns:p14="http://schemas.microsoft.com/office/powerpoint/2010/main" val="975069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logic implementation, I focused on a specific gameplay requirement from our proposal: the need to 'apply penalties to the opposing team' or 'send difficult scenarios' to slow them down. To solve this, I designed the 'Cyber Worm' game.</a:t>
            </a:r>
          </a:p>
          <a:p>
            <a:r>
              <a:rPr lang="en-US" dirty="0"/>
              <a:t>Since Marc is handling the Unity engine and physics, I didn't want to waste time building features that might break the build. Instead, I created a rapid prototype using HTML and JavaScript first. This allowed me to write and test the specific code for how the worm grows and, more importantly, how it accesses the database to damage the enemy team's score.</a:t>
            </a:r>
          </a:p>
          <a:p>
            <a:r>
              <a:rPr lang="en-US" dirty="0"/>
              <a:t>By proving this 'Sabotage' logic worked in a web prototype first, it provided a clear blueprint for the team. We knew the math for deducting points was solid, making the final integration into the main Unity project much easier.“</a:t>
            </a:r>
          </a:p>
          <a:p>
            <a:r>
              <a:rPr lang="en-US" dirty="0"/>
              <a:t>This is currently in progress in unity up to date with our </a:t>
            </a:r>
            <a:r>
              <a:rPr lang="en-US"/>
              <a:t>current timeline.</a:t>
            </a:r>
          </a:p>
          <a:p>
            <a:endParaRPr lang="en-GB" dirty="0"/>
          </a:p>
        </p:txBody>
      </p:sp>
    </p:spTree>
    <p:extLst>
      <p:ext uri="{BB962C8B-B14F-4D97-AF65-F5344CB8AC3E}">
        <p14:creationId xmlns:p14="http://schemas.microsoft.com/office/powerpoint/2010/main" val="51718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5ae6baf1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5ae6baf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b5ae6baf1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b5ae6baf1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b5ae6baf1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b5ae6baf1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5ae6baf1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5ae6baf1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b5ae6baf1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b5ae6baf1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b5ae6baf1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b5ae6baf1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b5ae6baf17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b5ae6baf1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b5ae6baf1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b5ae6baf1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b5ae6baf17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b5ae6baf1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b5ae6baf1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b5ae6baf1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txBody>
          <a:bodyPr/>
          <a:lstStyle/>
          <a:p>
            <a:endParaRPr lang="en-GB"/>
          </a:p>
        </p:txBody>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Capture the flag</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a:t>COMP2003 – Computing Group Project</a:t>
            </a:r>
            <a:endParaRPr/>
          </a:p>
          <a:p>
            <a:pPr marL="0" lvl="0" indent="0" algn="ctr" rtl="0">
              <a:spcBef>
                <a:spcPts val="0"/>
              </a:spcBef>
              <a:spcAft>
                <a:spcPts val="0"/>
              </a:spcAft>
              <a:buNone/>
            </a:pPr>
            <a:r>
              <a:rPr lang="en-GB"/>
              <a:t>Group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A58AF9E-8E21-E749-4041-D4B11E6BD91C}"/>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336F8DC2-D268-8EDA-A779-AE97A61C4513}"/>
              </a:ext>
            </a:extLst>
          </p:cNvPr>
          <p:cNvSpPr txBox="1"/>
          <p:nvPr/>
        </p:nvSpPr>
        <p:spPr>
          <a:xfrm>
            <a:off x="3247925" y="291796"/>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1"/>
                </a:solidFill>
                <a:latin typeface="Roboto"/>
                <a:ea typeface="Roboto"/>
                <a:cs typeface="Roboto"/>
                <a:sym typeface="Roboto"/>
              </a:rPr>
              <a:t>Jumper Mini Game:</a:t>
            </a:r>
            <a:endParaRPr sz="1800" dirty="0">
              <a:solidFill>
                <a:schemeClr val="dk1"/>
              </a:solidFill>
              <a:latin typeface="Roboto"/>
              <a:ea typeface="Roboto"/>
              <a:cs typeface="Roboto"/>
              <a:sym typeface="Roboto"/>
            </a:endParaRPr>
          </a:p>
        </p:txBody>
      </p:sp>
      <p:sp>
        <p:nvSpPr>
          <p:cNvPr id="110" name="Google Shape;110;p20">
            <a:extLst>
              <a:ext uri="{FF2B5EF4-FFF2-40B4-BE49-F238E27FC236}">
                <a16:creationId xmlns:a16="http://schemas.microsoft.com/office/drawing/2014/main" id="{B7B9DE25-255C-6540-8FB4-F10A77B7369E}"/>
              </a:ext>
            </a:extLst>
          </p:cNvPr>
          <p:cNvSpPr txBox="1"/>
          <p:nvPr/>
        </p:nvSpPr>
        <p:spPr>
          <a:xfrm>
            <a:off x="5979560" y="1149071"/>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Jumper is a time score-based game requiring you, the player, to avoid incoming obstacles. </a:t>
            </a:r>
            <a:endParaRPr sz="1300" dirty="0">
              <a:solidFill>
                <a:schemeClr val="dk1"/>
              </a:solidFill>
              <a:latin typeface="Roboto"/>
              <a:ea typeface="Roboto"/>
              <a:cs typeface="Roboto"/>
              <a:sym typeface="Roboto"/>
            </a:endParaRPr>
          </a:p>
        </p:txBody>
      </p:sp>
      <p:pic>
        <p:nvPicPr>
          <p:cNvPr id="5" name="Picture 4" descr="A green field with a brown pyramid&#10;&#10;AI-generated content may be incorrect.">
            <a:extLst>
              <a:ext uri="{FF2B5EF4-FFF2-40B4-BE49-F238E27FC236}">
                <a16:creationId xmlns:a16="http://schemas.microsoft.com/office/drawing/2014/main" id="{ED1133F3-8F9E-8193-4A30-2A2959CD7D94}"/>
              </a:ext>
            </a:extLst>
          </p:cNvPr>
          <p:cNvPicPr>
            <a:picLocks noChangeAspect="1"/>
          </p:cNvPicPr>
          <p:nvPr/>
        </p:nvPicPr>
        <p:blipFill>
          <a:blip r:embed="rId3"/>
          <a:stretch>
            <a:fillRect/>
          </a:stretch>
        </p:blipFill>
        <p:spPr>
          <a:xfrm>
            <a:off x="328773" y="1025195"/>
            <a:ext cx="5369020" cy="2478292"/>
          </a:xfrm>
          <a:prstGeom prst="rect">
            <a:avLst/>
          </a:prstGeom>
          <a:ln w="19050">
            <a:solidFill>
              <a:schemeClr val="tx1"/>
            </a:solidFill>
          </a:ln>
        </p:spPr>
      </p:pic>
      <p:sp>
        <p:nvSpPr>
          <p:cNvPr id="7" name="Google Shape;110;p20">
            <a:extLst>
              <a:ext uri="{FF2B5EF4-FFF2-40B4-BE49-F238E27FC236}">
                <a16:creationId xmlns:a16="http://schemas.microsoft.com/office/drawing/2014/main" id="{B8912CA1-A45A-464E-E851-C10AC83E8DD5}"/>
              </a:ext>
            </a:extLst>
          </p:cNvPr>
          <p:cNvSpPr txBox="1"/>
          <p:nvPr/>
        </p:nvSpPr>
        <p:spPr>
          <a:xfrm>
            <a:off x="1493178" y="393608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Thematically, this will be on theme with our other mini games. Assets are currently placeholders</a:t>
            </a:r>
            <a:endParaRPr sz="1300" dirty="0">
              <a:solidFill>
                <a:schemeClr val="dk1"/>
              </a:solidFill>
              <a:latin typeface="Roboto"/>
              <a:ea typeface="Roboto"/>
              <a:cs typeface="Roboto"/>
              <a:sym typeface="Roboto"/>
            </a:endParaRPr>
          </a:p>
        </p:txBody>
      </p:sp>
      <p:pic>
        <p:nvPicPr>
          <p:cNvPr id="9" name="Picture 8" descr="A pixelated video game&#10;&#10;AI-generated content may be incorrect.">
            <a:extLst>
              <a:ext uri="{FF2B5EF4-FFF2-40B4-BE49-F238E27FC236}">
                <a16:creationId xmlns:a16="http://schemas.microsoft.com/office/drawing/2014/main" id="{086B3EF8-679C-A88E-A616-9124D676D4DF}"/>
              </a:ext>
            </a:extLst>
          </p:cNvPr>
          <p:cNvPicPr>
            <a:picLocks noChangeAspect="1"/>
          </p:cNvPicPr>
          <p:nvPr/>
        </p:nvPicPr>
        <p:blipFill>
          <a:blip r:embed="rId4"/>
          <a:stretch>
            <a:fillRect/>
          </a:stretch>
        </p:blipFill>
        <p:spPr>
          <a:xfrm>
            <a:off x="6559144" y="2315353"/>
            <a:ext cx="1880962" cy="2279954"/>
          </a:xfrm>
          <a:prstGeom prst="rect">
            <a:avLst/>
          </a:prstGeom>
          <a:ln w="19050">
            <a:solidFill>
              <a:schemeClr val="tx1"/>
            </a:solidFill>
          </a:ln>
        </p:spPr>
      </p:pic>
    </p:spTree>
    <p:extLst>
      <p:ext uri="{BB962C8B-B14F-4D97-AF65-F5344CB8AC3E}">
        <p14:creationId xmlns:p14="http://schemas.microsoft.com/office/powerpoint/2010/main" val="88307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F030984-BF77-86F7-AFCE-0B927AD6591D}"/>
            </a:ext>
          </a:extLst>
        </p:cNvPr>
        <p:cNvGrpSpPr/>
        <p:nvPr/>
      </p:nvGrpSpPr>
      <p:grpSpPr>
        <a:xfrm>
          <a:off x="0" y="0"/>
          <a:ext cx="0" cy="0"/>
          <a:chOff x="0" y="0"/>
          <a:chExt cx="0" cy="0"/>
        </a:xfrm>
      </p:grpSpPr>
      <p:sp>
        <p:nvSpPr>
          <p:cNvPr id="110" name="Google Shape;110;p20">
            <a:extLst>
              <a:ext uri="{FF2B5EF4-FFF2-40B4-BE49-F238E27FC236}">
                <a16:creationId xmlns:a16="http://schemas.microsoft.com/office/drawing/2014/main" id="{232CC151-1822-D6AD-61F0-EA5972A7BB11}"/>
              </a:ext>
            </a:extLst>
          </p:cNvPr>
          <p:cNvSpPr txBox="1"/>
          <p:nvPr/>
        </p:nvSpPr>
        <p:spPr>
          <a:xfrm>
            <a:off x="6113243" y="3621203"/>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The game will conclude upon collision with an obstacle</a:t>
            </a:r>
            <a:endParaRPr sz="1300" dirty="0">
              <a:solidFill>
                <a:schemeClr val="dk1"/>
              </a:solidFill>
              <a:latin typeface="Roboto"/>
              <a:ea typeface="Roboto"/>
              <a:cs typeface="Roboto"/>
              <a:sym typeface="Roboto"/>
            </a:endParaRPr>
          </a:p>
        </p:txBody>
      </p:sp>
      <p:sp>
        <p:nvSpPr>
          <p:cNvPr id="7" name="Google Shape;110;p20">
            <a:extLst>
              <a:ext uri="{FF2B5EF4-FFF2-40B4-BE49-F238E27FC236}">
                <a16:creationId xmlns:a16="http://schemas.microsoft.com/office/drawing/2014/main" id="{85E7F0CE-A3D3-C7A3-5C93-73A34DF19182}"/>
              </a:ext>
            </a:extLst>
          </p:cNvPr>
          <p:cNvSpPr txBox="1"/>
          <p:nvPr/>
        </p:nvSpPr>
        <p:spPr>
          <a:xfrm>
            <a:off x="1513726" y="787056"/>
            <a:ext cx="2907586"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dirty="0">
                <a:solidFill>
                  <a:schemeClr val="dk1"/>
                </a:solidFill>
                <a:latin typeface="Roboto"/>
                <a:ea typeface="Roboto"/>
                <a:cs typeface="Roboto"/>
                <a:sym typeface="Roboto"/>
              </a:rPr>
              <a:t>As the game progresses, the difficulty will steadily increase. Becoming a test of reaction times and quick thinking</a:t>
            </a:r>
            <a:endParaRPr sz="1300" dirty="0">
              <a:solidFill>
                <a:schemeClr val="dk1"/>
              </a:solidFill>
              <a:latin typeface="Roboto"/>
              <a:ea typeface="Roboto"/>
              <a:cs typeface="Roboto"/>
              <a:sym typeface="Roboto"/>
            </a:endParaRPr>
          </a:p>
        </p:txBody>
      </p:sp>
      <p:pic>
        <p:nvPicPr>
          <p:cNvPr id="3" name="Picture 2" descr="A blue and green rectangle&#10;&#10;AI-generated content may be incorrect.">
            <a:extLst>
              <a:ext uri="{FF2B5EF4-FFF2-40B4-BE49-F238E27FC236}">
                <a16:creationId xmlns:a16="http://schemas.microsoft.com/office/drawing/2014/main" id="{09A1E9A4-3CA4-D2C7-8606-7FE1A27C0D00}"/>
              </a:ext>
            </a:extLst>
          </p:cNvPr>
          <p:cNvPicPr>
            <a:picLocks noChangeAspect="1"/>
          </p:cNvPicPr>
          <p:nvPr/>
        </p:nvPicPr>
        <p:blipFill>
          <a:blip r:embed="rId3"/>
          <a:stretch>
            <a:fillRect/>
          </a:stretch>
        </p:blipFill>
        <p:spPr>
          <a:xfrm>
            <a:off x="359596" y="2445005"/>
            <a:ext cx="5619964" cy="2198285"/>
          </a:xfrm>
          <a:prstGeom prst="rect">
            <a:avLst/>
          </a:prstGeom>
          <a:ln w="19050">
            <a:solidFill>
              <a:schemeClr val="tx1"/>
            </a:solidFill>
          </a:ln>
        </p:spPr>
      </p:pic>
      <p:pic>
        <p:nvPicPr>
          <p:cNvPr id="6" name="Picture 5" descr="A video game graphics of a volcano&#10;&#10;AI-generated content may be incorrect.">
            <a:extLst>
              <a:ext uri="{FF2B5EF4-FFF2-40B4-BE49-F238E27FC236}">
                <a16:creationId xmlns:a16="http://schemas.microsoft.com/office/drawing/2014/main" id="{603A65DD-F46D-C354-8DFC-8C7443960DF6}"/>
              </a:ext>
            </a:extLst>
          </p:cNvPr>
          <p:cNvPicPr>
            <a:picLocks noChangeAspect="1"/>
          </p:cNvPicPr>
          <p:nvPr/>
        </p:nvPicPr>
        <p:blipFill>
          <a:blip r:embed="rId4"/>
          <a:stretch>
            <a:fillRect/>
          </a:stretch>
        </p:blipFill>
        <p:spPr>
          <a:xfrm>
            <a:off x="6349669" y="320511"/>
            <a:ext cx="2434735" cy="2710366"/>
          </a:xfrm>
          <a:prstGeom prst="rect">
            <a:avLst/>
          </a:prstGeom>
          <a:ln w="19050">
            <a:solidFill>
              <a:schemeClr val="tx1"/>
            </a:solidFill>
          </a:ln>
        </p:spPr>
      </p:pic>
    </p:spTree>
    <p:extLst>
      <p:ext uri="{BB962C8B-B14F-4D97-AF65-F5344CB8AC3E}">
        <p14:creationId xmlns:p14="http://schemas.microsoft.com/office/powerpoint/2010/main" val="273306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(Initial Concept)</a:t>
            </a:r>
            <a:endParaRPr/>
          </a:p>
        </p:txBody>
      </p:sp>
      <p:sp>
        <p:nvSpPr>
          <p:cNvPr id="123" name="Google Shape;123;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Early low-fidelity UI prototype</a:t>
            </a:r>
            <a:endParaRPr/>
          </a:p>
          <a:p>
            <a:pPr marL="457200" lvl="0" indent="-342900" algn="l" rtl="0">
              <a:spcBef>
                <a:spcPts val="0"/>
              </a:spcBef>
              <a:spcAft>
                <a:spcPts val="0"/>
              </a:spcAft>
              <a:buSzPts val="1800"/>
              <a:buChar char="●"/>
            </a:pPr>
            <a:r>
              <a:rPr lang="en-GB"/>
              <a:t>Focused on:</a:t>
            </a:r>
            <a:br>
              <a:rPr lang="en-GB"/>
            </a:br>
            <a:r>
              <a:rPr lang="en-GB"/>
              <a:t>- Team separation</a:t>
            </a:r>
            <a:br>
              <a:rPr lang="en-GB"/>
            </a:br>
            <a:r>
              <a:rPr lang="en-GB"/>
              <a:t>- Score visibility</a:t>
            </a:r>
            <a:br>
              <a:rPr lang="en-GB"/>
            </a:br>
            <a:r>
              <a:rPr lang="en-GB"/>
              <a:t>- Leaderboard clarity</a:t>
            </a:r>
            <a:endParaRPr/>
          </a:p>
          <a:p>
            <a:pPr marL="457200" lvl="0" indent="-342900" algn="l" rtl="0">
              <a:spcBef>
                <a:spcPts val="0"/>
              </a:spcBef>
              <a:spcAft>
                <a:spcPts val="0"/>
              </a:spcAft>
              <a:buSzPts val="1800"/>
              <a:buChar char="●"/>
            </a:pPr>
            <a:r>
              <a:rPr lang="en-GB"/>
              <a:t>Designed to explore layout and information hierarchy</a:t>
            </a:r>
            <a:endParaRPr/>
          </a:p>
          <a:p>
            <a:pPr marL="457200" lvl="0" indent="-342900" algn="l" rtl="0">
              <a:spcBef>
                <a:spcPts val="0"/>
              </a:spcBef>
              <a:spcAft>
                <a:spcPts val="0"/>
              </a:spcAft>
              <a:buSzPts val="1800"/>
              <a:buChar char="●"/>
            </a:pPr>
            <a:r>
              <a:rPr lang="en-GB"/>
              <a:t>Not tied to final implementation</a:t>
            </a:r>
            <a:endParaRPr/>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title="Pixelion (1).png"/>
          <p:cNvPicPr preferRelativeResize="0"/>
          <p:nvPr/>
        </p:nvPicPr>
        <p:blipFill>
          <a:blip r:embed="rId3">
            <a:alphaModFix/>
          </a:blip>
          <a:stretch>
            <a:fillRect/>
          </a:stretch>
        </p:blipFill>
        <p:spPr>
          <a:xfrm>
            <a:off x="4284450" y="2233650"/>
            <a:ext cx="4552848" cy="2560974"/>
          </a:xfrm>
          <a:prstGeom prst="rect">
            <a:avLst/>
          </a:prstGeom>
          <a:noFill/>
          <a:ln>
            <a:noFill/>
          </a:ln>
        </p:spPr>
      </p:pic>
      <p:pic>
        <p:nvPicPr>
          <p:cNvPr id="129" name="Google Shape;129;p23" title="Screenshot 2026-01-08 160342.png"/>
          <p:cNvPicPr preferRelativeResize="0"/>
          <p:nvPr/>
        </p:nvPicPr>
        <p:blipFill>
          <a:blip r:embed="rId4">
            <a:alphaModFix/>
          </a:blip>
          <a:stretch>
            <a:fillRect/>
          </a:stretch>
        </p:blipFill>
        <p:spPr>
          <a:xfrm>
            <a:off x="288750" y="328650"/>
            <a:ext cx="4283251" cy="2408350"/>
          </a:xfrm>
          <a:prstGeom prst="rect">
            <a:avLst/>
          </a:prstGeom>
          <a:noFill/>
          <a:ln>
            <a:noFill/>
          </a:ln>
        </p:spPr>
      </p:pic>
      <p:sp>
        <p:nvSpPr>
          <p:cNvPr id="130" name="Google Shape;130;p23"/>
          <p:cNvSpPr txBox="1"/>
          <p:nvPr/>
        </p:nvSpPr>
        <p:spPr>
          <a:xfrm>
            <a:off x="5074000" y="892600"/>
            <a:ext cx="3684300" cy="934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chemeClr val="dk1"/>
                </a:solidFill>
                <a:latin typeface="Roboto"/>
                <a:ea typeface="Roboto"/>
                <a:cs typeface="Roboto"/>
                <a:sym typeface="Roboto"/>
              </a:rPr>
              <a:t>Earlier UI concept (a simplified mockup)</a:t>
            </a:r>
            <a:br>
              <a:rPr lang="en-GB"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a:p>
            <a:pPr marL="0" lvl="0" indent="0" algn="l" rtl="0">
              <a:spcBef>
                <a:spcPts val="120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UI Design (Refined Vision)</a:t>
            </a:r>
            <a:endParaRPr/>
          </a:p>
        </p:txBody>
      </p:sp>
      <p:sp>
        <p:nvSpPr>
          <p:cNvPr id="136" name="Google Shape;136;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85000" lnSpcReduction="10000"/>
          </a:bodyPr>
          <a:lstStyle/>
          <a:p>
            <a:pPr marL="457200" lvl="0" indent="-366236" algn="l" rtl="0">
              <a:spcBef>
                <a:spcPts val="0"/>
              </a:spcBef>
              <a:spcAft>
                <a:spcPts val="0"/>
              </a:spcAft>
              <a:buSzPct val="100000"/>
              <a:buFont typeface="Arial"/>
              <a:buChar char="●"/>
            </a:pPr>
            <a:r>
              <a:rPr lang="en-GB" sz="2550">
                <a:latin typeface="Arial"/>
                <a:ea typeface="Arial"/>
                <a:cs typeface="Arial"/>
                <a:sym typeface="Arial"/>
              </a:rPr>
              <a:t>Refined UI represents a design vision</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Introduces planned features: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Start / Reset controls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Match timer (e.g. 60 seconds)</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Stamina system</a:t>
            </a:r>
            <a:endParaRPr sz="2550">
              <a:latin typeface="Arial"/>
              <a:ea typeface="Arial"/>
              <a:cs typeface="Arial"/>
              <a:sym typeface="Arial"/>
            </a:endParaRPr>
          </a:p>
          <a:p>
            <a:pPr marL="914400" lvl="1" indent="-366236" algn="l" rtl="0">
              <a:spcBef>
                <a:spcPts val="0"/>
              </a:spcBef>
              <a:spcAft>
                <a:spcPts val="0"/>
              </a:spcAft>
              <a:buSzPct val="100000"/>
              <a:buFont typeface="Arial"/>
              <a:buChar char="○"/>
            </a:pPr>
            <a:r>
              <a:rPr lang="en-GB" sz="2550">
                <a:latin typeface="Arial"/>
                <a:ea typeface="Arial"/>
                <a:cs typeface="Arial"/>
                <a:sym typeface="Arial"/>
              </a:rPr>
              <a:t>Central game area</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Clear zoning for gameplay, controls, and feedback</a:t>
            </a:r>
            <a:endParaRPr sz="2550">
              <a:latin typeface="Arial"/>
              <a:ea typeface="Arial"/>
              <a:cs typeface="Arial"/>
              <a:sym typeface="Arial"/>
            </a:endParaRPr>
          </a:p>
          <a:p>
            <a:pPr marL="457200" lvl="0" indent="-366236" algn="l" rtl="0">
              <a:spcBef>
                <a:spcPts val="0"/>
              </a:spcBef>
              <a:spcAft>
                <a:spcPts val="0"/>
              </a:spcAft>
              <a:buSzPct val="100000"/>
              <a:buFont typeface="Arial"/>
              <a:buChar char="●"/>
            </a:pPr>
            <a:r>
              <a:rPr lang="en-GB" sz="2550">
                <a:latin typeface="Arial"/>
                <a:ea typeface="Arial"/>
                <a:cs typeface="Arial"/>
                <a:sym typeface="Arial"/>
              </a:rPr>
              <a:t>Intended to guide Semester 2 development and final product</a:t>
            </a:r>
            <a:endParaRPr sz="255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5" title="ctf_clean_ui_concept.png"/>
          <p:cNvPicPr preferRelativeResize="0"/>
          <p:nvPr/>
        </p:nvPicPr>
        <p:blipFill>
          <a:blip r:embed="rId3">
            <a:alphaModFix/>
          </a:blip>
          <a:stretch>
            <a:fillRect/>
          </a:stretch>
        </p:blipFill>
        <p:spPr>
          <a:xfrm>
            <a:off x="242250" y="2174919"/>
            <a:ext cx="4419601" cy="2762255"/>
          </a:xfrm>
          <a:prstGeom prst="rect">
            <a:avLst/>
          </a:prstGeom>
          <a:noFill/>
          <a:ln>
            <a:noFill/>
          </a:ln>
        </p:spPr>
      </p:pic>
      <p:pic>
        <p:nvPicPr>
          <p:cNvPr id="142" name="Google Shape;142;p25" title="Screenshot 2026-01-08 210840.png"/>
          <p:cNvPicPr preferRelativeResize="0"/>
          <p:nvPr/>
        </p:nvPicPr>
        <p:blipFill>
          <a:blip r:embed="rId4">
            <a:alphaModFix/>
          </a:blip>
          <a:stretch>
            <a:fillRect/>
          </a:stretch>
        </p:blipFill>
        <p:spPr>
          <a:xfrm>
            <a:off x="4446200" y="296175"/>
            <a:ext cx="4419600" cy="2551210"/>
          </a:xfrm>
          <a:prstGeom prst="rect">
            <a:avLst/>
          </a:prstGeom>
          <a:noFill/>
          <a:ln>
            <a:noFill/>
          </a:ln>
        </p:spPr>
      </p:pic>
      <p:sp>
        <p:nvSpPr>
          <p:cNvPr id="143" name="Google Shape;143;p25"/>
          <p:cNvSpPr txBox="1"/>
          <p:nvPr/>
        </p:nvSpPr>
        <p:spPr>
          <a:xfrm>
            <a:off x="563100" y="946500"/>
            <a:ext cx="3468600" cy="6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Clean refined UI concept image</a:t>
            </a:r>
            <a:endParaRPr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Technical Direction</a:t>
            </a:r>
            <a:endParaRPr/>
          </a:p>
        </p:txBody>
      </p:sp>
      <p:sp>
        <p:nvSpPr>
          <p:cNvPr id="149" name="Google Shape;149;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b="1">
                <a:latin typeface="Arial"/>
                <a:ea typeface="Arial"/>
                <a:cs typeface="Arial"/>
                <a:sym typeface="Arial"/>
              </a:rPr>
              <a:t>Software &amp; Implementation Approach</a:t>
            </a:r>
            <a:endParaRPr b="1">
              <a:latin typeface="Arial"/>
              <a:ea typeface="Arial"/>
              <a:cs typeface="Arial"/>
              <a:sym typeface="Arial"/>
            </a:endParaRPr>
          </a:p>
          <a:p>
            <a:pPr marL="457200" lvl="0" indent="-342900" algn="l" rtl="0">
              <a:spcBef>
                <a:spcPts val="1200"/>
              </a:spcBef>
              <a:spcAft>
                <a:spcPts val="0"/>
              </a:spcAft>
              <a:buClr>
                <a:schemeClr val="dk1"/>
              </a:buClr>
              <a:buSzPts val="1800"/>
              <a:buFont typeface="Arial"/>
              <a:buChar char="●"/>
            </a:pPr>
            <a:r>
              <a:rPr lang="en-GB" b="1">
                <a:latin typeface="Arial"/>
                <a:ea typeface="Arial"/>
                <a:cs typeface="Arial"/>
                <a:sym typeface="Arial"/>
              </a:rPr>
              <a:t>HTML</a:t>
            </a:r>
            <a:r>
              <a:rPr lang="en-GB">
                <a:latin typeface="Arial"/>
                <a:ea typeface="Arial"/>
                <a:cs typeface="Arial"/>
                <a:sym typeface="Arial"/>
              </a:rPr>
              <a:t> – main website framework and UI</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Unity</a:t>
            </a:r>
            <a:r>
              <a:rPr lang="en-GB">
                <a:latin typeface="Arial"/>
                <a:ea typeface="Arial"/>
                <a:cs typeface="Arial"/>
                <a:sym typeface="Arial"/>
              </a:rPr>
              <a:t> – embedded mini-games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Web service</a:t>
            </a:r>
            <a:r>
              <a:rPr lang="en-GB">
                <a:latin typeface="Arial"/>
                <a:ea typeface="Arial"/>
                <a:cs typeface="Arial"/>
                <a:sym typeface="Arial"/>
              </a:rPr>
              <a:t> – hosted initially on university servers</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AWS</a:t>
            </a:r>
            <a:r>
              <a:rPr lang="en-GB">
                <a:latin typeface="Arial"/>
                <a:ea typeface="Arial"/>
                <a:cs typeface="Arial"/>
                <a:sym typeface="Arial"/>
              </a:rPr>
              <a:t> – planned final hosting solution</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b="1">
                <a:latin typeface="Arial"/>
                <a:ea typeface="Arial"/>
                <a:cs typeface="Arial"/>
                <a:sym typeface="Arial"/>
              </a:rPr>
              <a:t>Database</a:t>
            </a:r>
            <a:r>
              <a:rPr lang="en-GB">
                <a:latin typeface="Arial"/>
                <a:ea typeface="Arial"/>
                <a:cs typeface="Arial"/>
                <a:sym typeface="Arial"/>
              </a:rPr>
              <a:t> – store user statistics (playtime, accuracy)</a:t>
            </a:r>
            <a:endParaRPr>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GB">
                <a:latin typeface="Arial"/>
                <a:ea typeface="Arial"/>
                <a:cs typeface="Arial"/>
                <a:sym typeface="Arial"/>
              </a:rPr>
              <a:t>Designed to run on low-spec school hardware</a:t>
            </a:r>
            <a:endParaRPr>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F885-7D65-15DE-7248-D8CF0C1754DF}"/>
              </a:ext>
            </a:extLst>
          </p:cNvPr>
          <p:cNvSpPr>
            <a:spLocks noGrp="1"/>
          </p:cNvSpPr>
          <p:nvPr>
            <p:ph type="title"/>
          </p:nvPr>
        </p:nvSpPr>
        <p:spPr>
          <a:xfrm>
            <a:off x="387900" y="458025"/>
            <a:ext cx="8368200" cy="686100"/>
          </a:xfrm>
        </p:spPr>
        <p:txBody>
          <a:bodyPr wrap="square" anchor="ctr">
            <a:normAutofit/>
          </a:bodyPr>
          <a:lstStyle/>
          <a:p>
            <a:r>
              <a:rPr lang="en-GB" dirty="0"/>
              <a:t>Data Architecture &amp; Management</a:t>
            </a:r>
          </a:p>
        </p:txBody>
      </p:sp>
      <p:sp>
        <p:nvSpPr>
          <p:cNvPr id="3" name="Text Placeholder 2">
            <a:extLst>
              <a:ext uri="{FF2B5EF4-FFF2-40B4-BE49-F238E27FC236}">
                <a16:creationId xmlns:a16="http://schemas.microsoft.com/office/drawing/2014/main" id="{994FE6EF-6A98-9077-19E0-2FF9D19EFCD1}"/>
              </a:ext>
            </a:extLst>
          </p:cNvPr>
          <p:cNvSpPr>
            <a:spLocks noGrp="1"/>
          </p:cNvSpPr>
          <p:nvPr>
            <p:ph type="body" idx="4294967295"/>
          </p:nvPr>
        </p:nvSpPr>
        <p:spPr>
          <a:xfrm>
            <a:off x="387900" y="1334625"/>
            <a:ext cx="3993600" cy="3264408"/>
          </a:xfrm>
        </p:spPr>
        <p:txBody>
          <a:bodyPr anchor="t">
            <a:normAutofit fontScale="92500" lnSpcReduction="10000"/>
          </a:bodyPr>
          <a:lstStyle/>
          <a:p>
            <a:pPr marL="114300" indent="0">
              <a:lnSpc>
                <a:spcPct val="105000"/>
              </a:lnSpc>
              <a:spcAft>
                <a:spcPts val="600"/>
              </a:spcAft>
              <a:buClr>
                <a:srgbClr val="000000"/>
              </a:buClr>
              <a:buFont typeface="Arial"/>
              <a:buNone/>
            </a:pPr>
            <a:r>
              <a:rPr lang="en-US" sz="1400" b="1" i="0" u="none" strike="noStrike" cap="none" dirty="0"/>
              <a:t>Core Requirements: </a:t>
            </a:r>
            <a:r>
              <a:rPr lang="en-US" sz="1400" b="0" i="0" u="none" strike="noStrike" cap="none" dirty="0"/>
              <a:t>System must be “Private” and “Managed”</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What we store:</a:t>
            </a:r>
          </a:p>
          <a:p>
            <a:pPr>
              <a:lnSpc>
                <a:spcPct val="105000"/>
              </a:lnSpc>
              <a:spcAft>
                <a:spcPts val="600"/>
              </a:spcAft>
              <a:buClr>
                <a:srgbClr val="000000"/>
              </a:buClr>
              <a:buFont typeface="Arial"/>
            </a:pPr>
            <a:r>
              <a:rPr lang="en-US" sz="1400" b="0" i="0" u="none" strike="noStrike" cap="none" dirty="0"/>
              <a:t>Usernames and passwords only</a:t>
            </a:r>
          </a:p>
          <a:p>
            <a:pPr>
              <a:lnSpc>
                <a:spcPct val="105000"/>
              </a:lnSpc>
              <a:spcAft>
                <a:spcPts val="600"/>
              </a:spcAft>
              <a:buClr>
                <a:srgbClr val="000000"/>
              </a:buClr>
              <a:buFont typeface="Arial"/>
            </a:pPr>
            <a:r>
              <a:rPr lang="en-US" sz="1400" b="0" i="0" u="none" strike="noStrike" cap="none" dirty="0"/>
              <a:t>No personal student IDs or real names</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Game Data: </a:t>
            </a:r>
            <a:r>
              <a:rPr lang="en-US" sz="1400" b="0" i="0" u="none" strike="noStrike" cap="none" dirty="0"/>
              <a:t>Tracks playtime, accuracy, and “flags” captured </a:t>
            </a:r>
          </a:p>
          <a:p>
            <a:pPr marL="114300" indent="0">
              <a:lnSpc>
                <a:spcPct val="105000"/>
              </a:lnSpc>
              <a:spcAft>
                <a:spcPts val="600"/>
              </a:spcAft>
              <a:buClr>
                <a:srgbClr val="000000"/>
              </a:buClr>
              <a:buFont typeface="Arial"/>
              <a:buNone/>
            </a:pPr>
            <a:endParaRPr lang="en-US" sz="1400" b="0" i="0" u="none" strike="noStrike" cap="none" dirty="0"/>
          </a:p>
          <a:p>
            <a:pPr marL="114300" indent="0">
              <a:lnSpc>
                <a:spcPct val="105000"/>
              </a:lnSpc>
              <a:spcAft>
                <a:spcPts val="600"/>
              </a:spcAft>
              <a:buClr>
                <a:srgbClr val="000000"/>
              </a:buClr>
              <a:buFont typeface="Arial"/>
              <a:buNone/>
            </a:pPr>
            <a:r>
              <a:rPr lang="en-US" sz="1400" b="1" i="0" u="none" strike="noStrike" cap="none" dirty="0"/>
              <a:t>Management: </a:t>
            </a:r>
            <a:r>
              <a:rPr lang="en-US" sz="1400" b="0" i="0" u="none" strike="noStrike" cap="none" dirty="0"/>
              <a:t>Full access for the client to view progress without developer help (CRUD)</a:t>
            </a:r>
          </a:p>
        </p:txBody>
      </p:sp>
      <p:pic>
        <p:nvPicPr>
          <p:cNvPr id="1026" name="Picture 2" descr="Image of client server database architecture diagram">
            <a:extLst>
              <a:ext uri="{FF2B5EF4-FFF2-40B4-BE49-F238E27FC236}">
                <a16:creationId xmlns:a16="http://schemas.microsoft.com/office/drawing/2014/main" id="{2D49329B-F846-FA34-A3E3-56272465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76" r="11062" b="-2"/>
          <a:stretch>
            <a:fillRect/>
          </a:stretch>
        </p:blipFill>
        <p:spPr bwMode="auto">
          <a:xfrm>
            <a:off x="4762500" y="1334625"/>
            <a:ext cx="3993600" cy="3264408"/>
          </a:xfrm>
          <a:prstGeom prst="rect">
            <a:avLst/>
          </a:prstGeom>
          <a:solidFill>
            <a:srgbClr val="FFFFFF"/>
          </a:solidFill>
          <a:ln>
            <a:noFill/>
          </a:ln>
        </p:spPr>
      </p:pic>
    </p:spTree>
    <p:extLst>
      <p:ext uri="{BB962C8B-B14F-4D97-AF65-F5344CB8AC3E}">
        <p14:creationId xmlns:p14="http://schemas.microsoft.com/office/powerpoint/2010/main" val="340364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4731-A031-6E61-1B16-DCEDF4E65318}"/>
              </a:ext>
            </a:extLst>
          </p:cNvPr>
          <p:cNvSpPr>
            <a:spLocks noGrp="1"/>
          </p:cNvSpPr>
          <p:nvPr>
            <p:ph type="title"/>
          </p:nvPr>
        </p:nvSpPr>
        <p:spPr/>
        <p:txBody>
          <a:bodyPr/>
          <a:lstStyle/>
          <a:p>
            <a:r>
              <a:rPr lang="en-GB" dirty="0"/>
              <a:t>Security &amp; Hosting</a:t>
            </a:r>
          </a:p>
        </p:txBody>
      </p:sp>
      <p:sp>
        <p:nvSpPr>
          <p:cNvPr id="3" name="TextBox 2">
            <a:extLst>
              <a:ext uri="{FF2B5EF4-FFF2-40B4-BE49-F238E27FC236}">
                <a16:creationId xmlns:a16="http://schemas.microsoft.com/office/drawing/2014/main" id="{74A6F900-03EB-C78D-3831-B11FAAB44102}"/>
              </a:ext>
            </a:extLst>
          </p:cNvPr>
          <p:cNvSpPr txBox="1"/>
          <p:nvPr/>
        </p:nvSpPr>
        <p:spPr>
          <a:xfrm>
            <a:off x="508000" y="1451428"/>
            <a:ext cx="8248100" cy="2862322"/>
          </a:xfrm>
          <a:prstGeom prst="rect">
            <a:avLst/>
          </a:prstGeom>
          <a:noFill/>
        </p:spPr>
        <p:txBody>
          <a:bodyPr wrap="square" rtlCol="0">
            <a:spAutoFit/>
          </a:bodyPr>
          <a:lstStyle/>
          <a:p>
            <a:r>
              <a:rPr lang="en-GB" sz="1800" b="1" dirty="0">
                <a:solidFill>
                  <a:schemeClr val="tx1"/>
                </a:solidFill>
              </a:rPr>
              <a:t>Security priority: </a:t>
            </a:r>
            <a:r>
              <a:rPr lang="en-GB" sz="1800" dirty="0">
                <a:solidFill>
                  <a:schemeClr val="tx1"/>
                </a:solidFill>
              </a:rPr>
              <a:t>Protecting pupils and school networks</a:t>
            </a:r>
          </a:p>
          <a:p>
            <a:endParaRPr lang="en-GB" sz="1800" dirty="0">
              <a:solidFill>
                <a:schemeClr val="tx1"/>
              </a:solidFill>
            </a:endParaRPr>
          </a:p>
          <a:p>
            <a:r>
              <a:rPr lang="en-GB" sz="1800" b="1" dirty="0">
                <a:solidFill>
                  <a:schemeClr val="tx1"/>
                </a:solidFill>
              </a:rPr>
              <a:t>Hosting Phase 1 (Testing):</a:t>
            </a:r>
          </a:p>
          <a:p>
            <a:pPr marL="285750" indent="-285750">
              <a:buFont typeface="Arial" panose="020B0604020202020204" pitchFamily="34" charset="0"/>
              <a:buChar char="•"/>
            </a:pPr>
            <a:r>
              <a:rPr lang="en-GB" sz="1800" dirty="0">
                <a:solidFill>
                  <a:schemeClr val="tx1"/>
                </a:solidFill>
              </a:rPr>
              <a:t>Hosted locally on university of Plymouth servers</a:t>
            </a:r>
          </a:p>
          <a:p>
            <a:pPr marL="285750" indent="-285750">
              <a:buFont typeface="Arial" panose="020B0604020202020204" pitchFamily="34" charset="0"/>
              <a:buChar char="•"/>
            </a:pPr>
            <a:endParaRPr lang="en-GB" sz="1800" dirty="0">
              <a:solidFill>
                <a:schemeClr val="tx1"/>
              </a:solidFill>
            </a:endParaRPr>
          </a:p>
          <a:p>
            <a:r>
              <a:rPr lang="en-GB" sz="1800" b="1" dirty="0">
                <a:solidFill>
                  <a:schemeClr val="tx1"/>
                </a:solidFill>
              </a:rPr>
              <a:t>Hosting Phase 2 (Live):</a:t>
            </a:r>
          </a:p>
          <a:p>
            <a:pPr marL="285750" indent="-285750">
              <a:buFont typeface="Arial" panose="020B0604020202020204" pitchFamily="34" charset="0"/>
              <a:buChar char="•"/>
            </a:pPr>
            <a:r>
              <a:rPr lang="en-GB" sz="1800" dirty="0">
                <a:solidFill>
                  <a:schemeClr val="tx1"/>
                </a:solidFill>
              </a:rPr>
              <a:t>Migration to AWS</a:t>
            </a:r>
          </a:p>
          <a:p>
            <a:pPr marL="285750" indent="-285750">
              <a:buFont typeface="Arial" panose="020B0604020202020204" pitchFamily="34" charset="0"/>
              <a:buChar char="•"/>
            </a:pPr>
            <a:r>
              <a:rPr lang="en-GB" sz="1800" dirty="0">
                <a:solidFill>
                  <a:schemeClr val="tx1"/>
                </a:solidFill>
              </a:rPr>
              <a:t>Ensures the service is “available” and “flexible”</a:t>
            </a:r>
          </a:p>
          <a:p>
            <a:endParaRPr lang="en-GB" sz="1800" dirty="0">
              <a:solidFill>
                <a:schemeClr val="tx1"/>
              </a:solidFill>
            </a:endParaRPr>
          </a:p>
          <a:p>
            <a:r>
              <a:rPr lang="en-GB" sz="1800" b="1" dirty="0">
                <a:solidFill>
                  <a:schemeClr val="tx1"/>
                </a:solidFill>
              </a:rPr>
              <a:t>Budget: </a:t>
            </a:r>
            <a:r>
              <a:rPr lang="en-GB" sz="1800" dirty="0">
                <a:solidFill>
                  <a:schemeClr val="tx1"/>
                </a:solidFill>
              </a:rPr>
              <a:t>AWS chosen for its free tier option</a:t>
            </a:r>
          </a:p>
        </p:txBody>
      </p:sp>
    </p:spTree>
    <p:extLst>
      <p:ext uri="{BB962C8B-B14F-4D97-AF65-F5344CB8AC3E}">
        <p14:creationId xmlns:p14="http://schemas.microsoft.com/office/powerpoint/2010/main" val="148752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40EF-0DAC-A2F2-27D1-0C6578B00CE6}"/>
              </a:ext>
            </a:extLst>
          </p:cNvPr>
          <p:cNvSpPr>
            <a:spLocks noGrp="1"/>
          </p:cNvSpPr>
          <p:nvPr>
            <p:ph type="title"/>
          </p:nvPr>
        </p:nvSpPr>
        <p:spPr/>
        <p:txBody>
          <a:bodyPr/>
          <a:lstStyle/>
          <a:p>
            <a:r>
              <a:rPr lang="en-GB" dirty="0"/>
              <a:t>Logic Implementation- “Cyber Worm” Game</a:t>
            </a:r>
          </a:p>
        </p:txBody>
      </p:sp>
      <p:sp>
        <p:nvSpPr>
          <p:cNvPr id="4" name="Rectangle 1">
            <a:extLst>
              <a:ext uri="{FF2B5EF4-FFF2-40B4-BE49-F238E27FC236}">
                <a16:creationId xmlns:a16="http://schemas.microsoft.com/office/drawing/2014/main" id="{3E51C15C-112E-7D9E-61E9-29D8A8B0A6D0}"/>
              </a:ext>
            </a:extLst>
          </p:cNvPr>
          <p:cNvSpPr>
            <a:spLocks noChangeArrowheads="1"/>
          </p:cNvSpPr>
          <p:nvPr/>
        </p:nvSpPr>
        <p:spPr bwMode="auto">
          <a:xfrm>
            <a:off x="152400" y="1678687"/>
            <a:ext cx="1096646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The Concept:</a:t>
            </a:r>
            <a:r>
              <a:rPr kumimoji="0" lang="en-US" altLang="en-US" sz="1800" b="0" i="0" u="none" strike="noStrike" cap="none" normalizeH="0" baseline="0" dirty="0">
                <a:ln>
                  <a:noFill/>
                </a:ln>
                <a:solidFill>
                  <a:schemeClr val="tx1"/>
                </a:solidFill>
                <a:effectLst/>
                <a:latin typeface="Arial" panose="020B0604020202020204" pitchFamily="34" charset="0"/>
              </a:rPr>
              <a:t> I developed "Cyber Worm" to fulfill the "Mini-Games" section of our proposal.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Core Feature:</a:t>
            </a:r>
            <a:r>
              <a:rPr kumimoji="0" lang="en-US" altLang="en-US" sz="1800" b="0" i="0" u="none" strike="noStrike" cap="none" normalizeH="0" baseline="0" dirty="0">
                <a:ln>
                  <a:noFill/>
                </a:ln>
                <a:solidFill>
                  <a:schemeClr val="tx1"/>
                </a:solidFill>
                <a:effectLst/>
                <a:latin typeface="Arial" panose="020B0604020202020204" pitchFamily="34" charset="0"/>
              </a:rPr>
              <a:t> Implements the specific requirement to "apply penalties to the opposing team" (Sabotage).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Development Process: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Prototyped full game logic in </a:t>
            </a:r>
            <a:r>
              <a:rPr kumimoji="0" lang="en-US" altLang="en-US" sz="1800" b="1" i="0" u="none" strike="noStrike" cap="none" normalizeH="0" baseline="0" dirty="0">
                <a:ln>
                  <a:noFill/>
                </a:ln>
                <a:solidFill>
                  <a:schemeClr val="tx1"/>
                </a:solidFill>
                <a:effectLst/>
                <a:latin typeface="Arial" panose="020B0604020202020204" pitchFamily="34" charset="0"/>
              </a:rPr>
              <a:t>HTML/JS</a:t>
            </a:r>
            <a:r>
              <a:rPr kumimoji="0" lang="en-US" altLang="en-US" sz="1800" b="0" i="0" u="none" strike="noStrike" cap="none" normalizeH="0" baseline="0" dirty="0">
                <a:ln>
                  <a:noFill/>
                </a:ln>
                <a:solidFill>
                  <a:schemeClr val="tx1"/>
                </a:solidFill>
                <a:effectLst/>
                <a:latin typeface="Arial" panose="020B0604020202020204" pitchFamily="34" charset="0"/>
              </a:rPr>
              <a:t> first.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Validated the "Choice System" (Points vs. Sabotage) before Marc integrated it into Unity.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Outcome:</a:t>
            </a:r>
            <a:r>
              <a:rPr kumimoji="0" lang="en-US" altLang="en-US" sz="1800" b="0" i="0" u="none" strike="noStrike" cap="none" normalizeH="0" baseline="0" dirty="0">
                <a:ln>
                  <a:noFill/>
                </a:ln>
                <a:solidFill>
                  <a:schemeClr val="tx1"/>
                </a:solidFill>
                <a:effectLst/>
                <a:latin typeface="Arial" panose="020B0604020202020204" pitchFamily="34" charset="0"/>
              </a:rPr>
              <a:t> A functional retro-style game that interacts directly with the live scoreboard.</a:t>
            </a:r>
          </a:p>
        </p:txBody>
      </p:sp>
    </p:spTree>
    <p:extLst>
      <p:ext uri="{BB962C8B-B14F-4D97-AF65-F5344CB8AC3E}">
        <p14:creationId xmlns:p14="http://schemas.microsoft.com/office/powerpoint/2010/main" val="165487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90250" y="526350"/>
            <a:ext cx="8233500" cy="4090800"/>
          </a:xfrm>
          <a:prstGeom prst="rect">
            <a:avLst/>
          </a:prstGeom>
        </p:spPr>
        <p:txBody>
          <a:bodyPr spcFirstLastPara="1" wrap="square" lIns="91425" tIns="91425" rIns="91425" bIns="91425" anchor="ctr" anchorCtr="0">
            <a:normAutofit/>
          </a:bodyPr>
          <a:lstStyle/>
          <a:p>
            <a:pPr marL="457200" lvl="0" indent="-387350" algn="l" rtl="0">
              <a:spcBef>
                <a:spcPts val="0"/>
              </a:spcBef>
              <a:spcAft>
                <a:spcPts val="0"/>
              </a:spcAft>
              <a:buSzPts val="2500"/>
              <a:buChar char="●"/>
            </a:pPr>
            <a:r>
              <a:rPr lang="en-GB" sz="2500"/>
              <a:t>What is Capture the flag?</a:t>
            </a:r>
            <a:endParaRPr sz="2500"/>
          </a:p>
          <a:p>
            <a:pPr marL="0" lvl="0" indent="0" algn="l" rtl="0">
              <a:spcBef>
                <a:spcPts val="0"/>
              </a:spcBef>
              <a:spcAft>
                <a:spcPts val="0"/>
              </a:spcAft>
              <a:buNone/>
            </a:pPr>
            <a:endParaRPr/>
          </a:p>
          <a:p>
            <a:pPr marL="457200" lvl="0" indent="-387350" algn="l" rtl="0">
              <a:lnSpc>
                <a:spcPct val="115000"/>
              </a:lnSpc>
              <a:spcBef>
                <a:spcPts val="0"/>
              </a:spcBef>
              <a:spcAft>
                <a:spcPts val="0"/>
              </a:spcAft>
              <a:buSzPts val="2500"/>
              <a:buChar char="●"/>
            </a:pPr>
            <a:r>
              <a:rPr lang="en-GB" sz="2500"/>
              <a:t>What will this presentation entail?</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Next Steps </a:t>
            </a:r>
            <a:endParaRPr/>
          </a:p>
        </p:txBody>
      </p:sp>
      <p:sp>
        <p:nvSpPr>
          <p:cNvPr id="155" name="Google Shape;155;p2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lnSpc>
                <a:spcPct val="95000"/>
              </a:lnSpc>
              <a:spcBef>
                <a:spcPts val="1200"/>
              </a:spcBef>
              <a:spcAft>
                <a:spcPts val="0"/>
              </a:spcAft>
              <a:buClr>
                <a:schemeClr val="dk1"/>
              </a:buClr>
              <a:buSzPts val="1800"/>
              <a:buFont typeface="Arial"/>
              <a:buChar char="●"/>
            </a:pPr>
            <a:r>
              <a:rPr lang="en-GB">
                <a:latin typeface="Arial"/>
                <a:ea typeface="Arial"/>
                <a:cs typeface="Arial"/>
                <a:sym typeface="Arial"/>
              </a:rPr>
              <a:t>Semester 1 focused on concept, design, and planning</a:t>
            </a:r>
            <a:endParaRPr>
              <a:latin typeface="Arial"/>
              <a:ea typeface="Arial"/>
              <a:cs typeface="Arial"/>
              <a:sym typeface="Arial"/>
            </a:endParaRPr>
          </a:p>
          <a:p>
            <a:pPr marL="457200" lvl="0" indent="-342900" algn="l" rtl="0">
              <a:lnSpc>
                <a:spcPct val="95000"/>
              </a:lnSpc>
              <a:spcBef>
                <a:spcPts val="0"/>
              </a:spcBef>
              <a:spcAft>
                <a:spcPts val="0"/>
              </a:spcAft>
              <a:buClr>
                <a:schemeClr val="dk1"/>
              </a:buClr>
              <a:buSzPts val="1800"/>
              <a:buFont typeface="Arial"/>
              <a:buChar char="●"/>
            </a:pPr>
            <a:r>
              <a:rPr lang="en-GB">
                <a:latin typeface="Arial"/>
                <a:ea typeface="Arial"/>
                <a:cs typeface="Arial"/>
                <a:sym typeface="Arial"/>
              </a:rPr>
              <a:t>Semester 2 will focus on:</a:t>
            </a:r>
            <a:endParaRPr>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Implementing questionnaires and AI logic</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Developing and integrating more mini-games</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Expanding multiplayer and host controls</a:t>
            </a:r>
            <a:endParaRPr sz="1800">
              <a:latin typeface="Arial"/>
              <a:ea typeface="Arial"/>
              <a:cs typeface="Arial"/>
              <a:sym typeface="Arial"/>
            </a:endParaRPr>
          </a:p>
          <a:p>
            <a:pPr marL="914400" lvl="1" indent="-342900" algn="l" rtl="0">
              <a:lnSpc>
                <a:spcPct val="95000"/>
              </a:lnSpc>
              <a:spcBef>
                <a:spcPts val="0"/>
              </a:spcBef>
              <a:spcAft>
                <a:spcPts val="0"/>
              </a:spcAft>
              <a:buClr>
                <a:schemeClr val="dk1"/>
              </a:buClr>
              <a:buSzPts val="1800"/>
              <a:buFont typeface="Arial"/>
              <a:buChar char="○"/>
            </a:pPr>
            <a:r>
              <a:rPr lang="en-GB" sz="1800">
                <a:latin typeface="Arial"/>
                <a:ea typeface="Arial"/>
                <a:cs typeface="Arial"/>
                <a:sym typeface="Arial"/>
              </a:rPr>
              <a:t>Testing and refinement</a:t>
            </a:r>
            <a:endParaRPr>
              <a:latin typeface="Arial"/>
              <a:ea typeface="Arial"/>
              <a:cs typeface="Arial"/>
              <a:sym typeface="Arial"/>
            </a:endParaRPr>
          </a:p>
          <a:p>
            <a:pPr marL="457200" lvl="0" indent="0" algn="l" rtl="0">
              <a:lnSpc>
                <a:spcPct val="95000"/>
              </a:lnSpc>
              <a:spcBef>
                <a:spcPts val="1200"/>
              </a:spcBef>
              <a:spcAft>
                <a:spcPts val="0"/>
              </a:spcAft>
              <a:buNone/>
            </a:pPr>
            <a:endParaRPr>
              <a:latin typeface="Arial"/>
              <a:ea typeface="Arial"/>
              <a:cs typeface="Arial"/>
              <a:sym typeface="Arial"/>
            </a:endParaRPr>
          </a:p>
          <a:p>
            <a:pPr marL="0" lvl="0" indent="0" algn="l" rtl="0">
              <a:lnSpc>
                <a:spcPct val="95000"/>
              </a:lnSpc>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Conclusion</a:t>
            </a:r>
            <a:endParaRPr/>
          </a:p>
        </p:txBody>
      </p:sp>
      <p:sp>
        <p:nvSpPr>
          <p:cNvPr id="161" name="Google Shape;161;p2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Client has reviewed and approved the current direction for the project. Semester 1 established a clear and adaptable system design that will guide implementation and refinement in Semester 2 and the final product. Throughout this semester clear design and system vision has been established.</a:t>
            </a:r>
            <a:br>
              <a:rPr lang="en-GB"/>
            </a:b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a:t>Overview of Project and Aims</a:t>
            </a:r>
            <a:endParaRPr/>
          </a:p>
        </p:txBody>
      </p:sp>
      <p:sp>
        <p:nvSpPr>
          <p:cNvPr id="75" name="Google Shape;75;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Online, team-based educational game</a:t>
            </a:r>
            <a:endParaRPr/>
          </a:p>
          <a:p>
            <a:pPr marL="457200" lvl="0" indent="-342900" algn="l" rtl="0">
              <a:spcBef>
                <a:spcPts val="0"/>
              </a:spcBef>
              <a:spcAft>
                <a:spcPts val="0"/>
              </a:spcAft>
              <a:buSzPts val="1800"/>
              <a:buChar char="●"/>
            </a:pPr>
            <a:r>
              <a:rPr lang="en-GB"/>
              <a:t>Designed for classroom and outreach environments</a:t>
            </a:r>
            <a:endParaRPr/>
          </a:p>
          <a:p>
            <a:pPr marL="457200" lvl="0" indent="-342900" algn="l" rtl="0">
              <a:spcBef>
                <a:spcPts val="0"/>
              </a:spcBef>
              <a:spcAft>
                <a:spcPts val="0"/>
              </a:spcAft>
              <a:buSzPts val="1800"/>
              <a:buChar char="●"/>
            </a:pPr>
            <a:r>
              <a:rPr lang="en-GB"/>
              <a:t>Encourages engagement through competition</a:t>
            </a:r>
            <a:endParaRPr/>
          </a:p>
          <a:p>
            <a:pPr marL="457200" lvl="0" indent="-342900" algn="l" rtl="0">
              <a:spcBef>
                <a:spcPts val="0"/>
              </a:spcBef>
              <a:spcAft>
                <a:spcPts val="0"/>
              </a:spcAft>
              <a:buSzPts val="1800"/>
              <a:buChar char="●"/>
            </a:pPr>
            <a:r>
              <a:rPr lang="en-GB"/>
              <a:t>Learning content delivered through questions and mini-games</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76" name="Google Shape;76;p15" title="Untitled diagram-2026-01-08-215503.png"/>
          <p:cNvPicPr preferRelativeResize="0"/>
          <p:nvPr/>
        </p:nvPicPr>
        <p:blipFill>
          <a:blip r:embed="rId3">
            <a:alphaModFix/>
          </a:blip>
          <a:stretch>
            <a:fillRect/>
          </a:stretch>
        </p:blipFill>
        <p:spPr>
          <a:xfrm>
            <a:off x="741988" y="3422502"/>
            <a:ext cx="7660027" cy="56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Core Requirements</a:t>
            </a: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Accessible and intuitive (no prior training required)</a:t>
            </a:r>
            <a:endParaRPr/>
          </a:p>
          <a:p>
            <a:pPr marL="457200" lvl="0" indent="-342900" algn="l" rtl="0">
              <a:spcBef>
                <a:spcPts val="0"/>
              </a:spcBef>
              <a:spcAft>
                <a:spcPts val="0"/>
              </a:spcAft>
              <a:buSzPts val="1800"/>
              <a:buChar char="●"/>
            </a:pPr>
            <a:r>
              <a:rPr lang="en-GB"/>
              <a:t>Secure and private (suitable for minors)</a:t>
            </a:r>
            <a:endParaRPr/>
          </a:p>
          <a:p>
            <a:pPr marL="457200" lvl="0" indent="-342900" algn="l" rtl="0">
              <a:spcBef>
                <a:spcPts val="0"/>
              </a:spcBef>
              <a:spcAft>
                <a:spcPts val="0"/>
              </a:spcAft>
              <a:buSzPts val="1800"/>
              <a:buChar char="●"/>
            </a:pPr>
            <a:r>
              <a:rPr lang="en-GB"/>
              <a:t>Flexible for different subjects and class sizes</a:t>
            </a:r>
            <a:endParaRPr/>
          </a:p>
          <a:p>
            <a:pPr marL="457200" lvl="0" indent="-342900" algn="l" rtl="0">
              <a:spcBef>
                <a:spcPts val="0"/>
              </a:spcBef>
              <a:spcAft>
                <a:spcPts val="0"/>
              </a:spcAft>
              <a:buSzPts val="1800"/>
              <a:buChar char="●"/>
            </a:pPr>
            <a:r>
              <a:rPr lang="en-GB"/>
              <a:t>Smooth performance on low-spec school hardware</a:t>
            </a:r>
            <a:endParaRPr/>
          </a:p>
          <a:p>
            <a:pPr marL="457200" lvl="0" indent="-342900" algn="l" rtl="0">
              <a:spcBef>
                <a:spcPts val="0"/>
              </a:spcBef>
              <a:spcAft>
                <a:spcPts val="0"/>
              </a:spcAft>
              <a:buSzPts val="1800"/>
              <a:buChar char="●"/>
            </a:pPr>
            <a:r>
              <a:rPr lang="en-GB"/>
              <a:t>Minimal data storage</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83" name="Google Shape;83;p16" title="Untitled diagram-2026-01-08-220000.png"/>
          <p:cNvPicPr preferRelativeResize="0"/>
          <p:nvPr/>
        </p:nvPicPr>
        <p:blipFill>
          <a:blip r:embed="rId3">
            <a:alphaModFix/>
          </a:blip>
          <a:stretch>
            <a:fillRect/>
          </a:stretch>
        </p:blipFill>
        <p:spPr>
          <a:xfrm>
            <a:off x="1020950" y="3563049"/>
            <a:ext cx="7102100" cy="100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Proposed Game Flow (How the game works)</a:t>
            </a:r>
            <a:endParaRPr/>
          </a:p>
        </p:txBody>
      </p:sp>
      <p:sp>
        <p:nvSpPr>
          <p:cNvPr id="89" name="Google Shape;89;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Two (or more) teams compete in timed rounds</a:t>
            </a:r>
            <a:endParaRPr/>
          </a:p>
          <a:p>
            <a:pPr marL="457200" lvl="0" indent="-342900" algn="l" rtl="0">
              <a:spcBef>
                <a:spcPts val="0"/>
              </a:spcBef>
              <a:spcAft>
                <a:spcPts val="0"/>
              </a:spcAft>
              <a:buSzPts val="1800"/>
              <a:buChar char="●"/>
            </a:pPr>
            <a:r>
              <a:rPr lang="en-GB"/>
              <a:t>Answer questions and complete mini-games to earn points</a:t>
            </a:r>
            <a:endParaRPr/>
          </a:p>
          <a:p>
            <a:pPr marL="457200" lvl="0" indent="-342900" algn="l" rtl="0">
              <a:spcBef>
                <a:spcPts val="0"/>
              </a:spcBef>
              <a:spcAft>
                <a:spcPts val="0"/>
              </a:spcAft>
              <a:buSzPts val="1800"/>
              <a:buChar char="●"/>
            </a:pPr>
            <a:r>
              <a:rPr lang="en-GB"/>
              <a:t>AI-generated challenges add variety and adaptability</a:t>
            </a:r>
            <a:endParaRPr/>
          </a:p>
          <a:p>
            <a:pPr marL="457200" lvl="0" indent="-342900" algn="l" rtl="0">
              <a:spcBef>
                <a:spcPts val="0"/>
              </a:spcBef>
              <a:spcAft>
                <a:spcPts val="0"/>
              </a:spcAft>
              <a:buSzPts val="1800"/>
              <a:buChar char="●"/>
            </a:pPr>
            <a:r>
              <a:rPr lang="en-GB"/>
              <a:t>Optional mini-games provide bonuses or penalties</a:t>
            </a:r>
            <a:endParaRPr/>
          </a:p>
          <a:p>
            <a:pPr marL="457200" lvl="0" indent="-342900" algn="l" rtl="0">
              <a:spcBef>
                <a:spcPts val="0"/>
              </a:spcBef>
              <a:spcAft>
                <a:spcPts val="0"/>
              </a:spcAft>
              <a:buSzPts val="1800"/>
              <a:buChar char="●"/>
            </a:pPr>
            <a:r>
              <a:rPr lang="en-GB"/>
              <a:t>Teachers can manage sessions and content</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0" name="Google Shape;90;p17" title="Untitled diagram-2026-01-08-220431.png"/>
          <p:cNvPicPr preferRelativeResize="0"/>
          <p:nvPr/>
        </p:nvPicPr>
        <p:blipFill>
          <a:blip r:embed="rId3">
            <a:alphaModFix/>
          </a:blip>
          <a:stretch>
            <a:fillRect/>
          </a:stretch>
        </p:blipFill>
        <p:spPr>
          <a:xfrm>
            <a:off x="660163" y="3647726"/>
            <a:ext cx="7823677" cy="58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Questionnaires &amp; AI Integration</a:t>
            </a:r>
            <a:endParaRPr/>
          </a:p>
        </p:txBody>
      </p:sp>
      <p:sp>
        <p:nvSpPr>
          <p:cNvPr id="96" name="Google Shape;96;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Core learning delivered through questionnaires</a:t>
            </a:r>
            <a:endParaRPr/>
          </a:p>
          <a:p>
            <a:pPr marL="457200" lvl="0" indent="-342900" algn="l" rtl="0">
              <a:spcBef>
                <a:spcPts val="0"/>
              </a:spcBef>
              <a:spcAft>
                <a:spcPts val="0"/>
              </a:spcAft>
              <a:buSzPts val="1800"/>
              <a:buChar char="●"/>
            </a:pPr>
            <a:r>
              <a:rPr lang="en-GB"/>
              <a:t>Questions generated using an AI model</a:t>
            </a:r>
            <a:endParaRPr/>
          </a:p>
          <a:p>
            <a:pPr marL="457200" lvl="0" indent="-342900" algn="l" rtl="0">
              <a:spcBef>
                <a:spcPts val="0"/>
              </a:spcBef>
              <a:spcAft>
                <a:spcPts val="0"/>
              </a:spcAft>
              <a:buSzPts val="1800"/>
              <a:buChar char="●"/>
            </a:pPr>
            <a:r>
              <a:rPr lang="en-GB"/>
              <a:t>Educators can refine or customise questions</a:t>
            </a:r>
            <a:endParaRPr/>
          </a:p>
          <a:p>
            <a:pPr marL="457200" lvl="0" indent="-342900" algn="l" rtl="0">
              <a:spcBef>
                <a:spcPts val="0"/>
              </a:spcBef>
              <a:spcAft>
                <a:spcPts val="0"/>
              </a:spcAft>
              <a:buSzPts val="1800"/>
              <a:buChar char="●"/>
            </a:pPr>
            <a:r>
              <a:rPr lang="en-GB"/>
              <a:t>Supports multiple subjects and difficulty levels</a:t>
            </a:r>
            <a:endParaRPr/>
          </a:p>
          <a:p>
            <a:pPr marL="457200" lvl="0" indent="-342900" algn="l" rtl="0">
              <a:spcBef>
                <a:spcPts val="0"/>
              </a:spcBef>
              <a:spcAft>
                <a:spcPts val="0"/>
              </a:spcAft>
              <a:buSzPts val="1800"/>
              <a:buChar char="●"/>
            </a:pPr>
            <a:r>
              <a:rPr lang="en-GB"/>
              <a:t>Allows adaptability across different classes</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Mini-Games System</a:t>
            </a:r>
            <a:endParaRPr/>
          </a:p>
        </p:txBody>
      </p:sp>
      <p:sp>
        <p:nvSpPr>
          <p:cNvPr id="102" name="Google Shape;102;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Designed to:</a:t>
            </a:r>
            <a:br>
              <a:rPr lang="en-GB"/>
            </a:br>
            <a:r>
              <a:rPr lang="en-GB"/>
              <a:t>- Reward correct answers</a:t>
            </a:r>
            <a:br>
              <a:rPr lang="en-GB"/>
            </a:br>
            <a:r>
              <a:rPr lang="en-GB"/>
              <a:t>- Provide bonus points</a:t>
            </a:r>
            <a:endParaRPr/>
          </a:p>
          <a:p>
            <a:pPr marL="457200" lvl="0" indent="-342900" algn="l" rtl="0">
              <a:spcBef>
                <a:spcPts val="0"/>
              </a:spcBef>
              <a:spcAft>
                <a:spcPts val="0"/>
              </a:spcAft>
              <a:buSzPts val="1800"/>
              <a:buChar char="●"/>
            </a:pPr>
            <a:r>
              <a:rPr lang="en-GB"/>
              <a:t>Apply temporary advantages or penalties</a:t>
            </a:r>
            <a:endParaRPr/>
          </a:p>
          <a:p>
            <a:pPr marL="457200" lvl="0" indent="-342900" algn="l" rtl="0">
              <a:spcBef>
                <a:spcPts val="0"/>
              </a:spcBef>
              <a:spcAft>
                <a:spcPts val="0"/>
              </a:spcAft>
              <a:buSzPts val="1800"/>
              <a:buChar char="●"/>
            </a:pPr>
            <a:r>
              <a:rPr lang="en-GB"/>
              <a:t>Keeps students engaged and competitive</a:t>
            </a:r>
            <a:endParaRPr/>
          </a:p>
          <a:p>
            <a:pPr marL="457200" lvl="0" indent="-342900" algn="l" rtl="0">
              <a:spcBef>
                <a:spcPts val="0"/>
              </a:spcBef>
              <a:spcAft>
                <a:spcPts val="0"/>
              </a:spcAft>
              <a:buSzPts val="1800"/>
              <a:buChar char="●"/>
            </a:pPr>
            <a:r>
              <a:rPr lang="en-GB"/>
              <a:t>Mini-games are intentionally small to ensure smooth performance</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title="image.png"/>
          <p:cNvPicPr preferRelativeResize="0"/>
          <p:nvPr/>
        </p:nvPicPr>
        <p:blipFill>
          <a:blip r:embed="rId3">
            <a:alphaModFix/>
          </a:blip>
          <a:stretch>
            <a:fillRect/>
          </a:stretch>
        </p:blipFill>
        <p:spPr>
          <a:xfrm>
            <a:off x="332100" y="281575"/>
            <a:ext cx="4589475" cy="3523401"/>
          </a:xfrm>
          <a:prstGeom prst="rect">
            <a:avLst/>
          </a:prstGeom>
          <a:noFill/>
          <a:ln>
            <a:noFill/>
          </a:ln>
        </p:spPr>
      </p:pic>
      <p:pic>
        <p:nvPicPr>
          <p:cNvPr id="108" name="Google Shape;108;p20" title="image (1).png"/>
          <p:cNvPicPr preferRelativeResize="0"/>
          <p:nvPr/>
        </p:nvPicPr>
        <p:blipFill>
          <a:blip r:embed="rId4">
            <a:alphaModFix/>
          </a:blip>
          <a:stretch>
            <a:fillRect/>
          </a:stretch>
        </p:blipFill>
        <p:spPr>
          <a:xfrm>
            <a:off x="5289625" y="1087151"/>
            <a:ext cx="3468576" cy="3681725"/>
          </a:xfrm>
          <a:prstGeom prst="rect">
            <a:avLst/>
          </a:prstGeom>
          <a:noFill/>
          <a:ln>
            <a:noFill/>
          </a:ln>
        </p:spPr>
      </p:pic>
      <p:sp>
        <p:nvSpPr>
          <p:cNvPr id="109" name="Google Shape;109;p20"/>
          <p:cNvSpPr txBox="1"/>
          <p:nvPr/>
        </p:nvSpPr>
        <p:spPr>
          <a:xfrm>
            <a:off x="5980850" y="389400"/>
            <a:ext cx="35046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oboto"/>
                <a:ea typeface="Roboto"/>
                <a:cs typeface="Roboto"/>
                <a:sym typeface="Roboto"/>
              </a:rPr>
              <a:t>Mini Game Example:</a:t>
            </a:r>
            <a:endParaRPr sz="1800">
              <a:solidFill>
                <a:schemeClr val="dk1"/>
              </a:solidFill>
              <a:latin typeface="Roboto"/>
              <a:ea typeface="Roboto"/>
              <a:cs typeface="Roboto"/>
              <a:sym typeface="Roboto"/>
            </a:endParaRPr>
          </a:p>
        </p:txBody>
      </p:sp>
      <p:sp>
        <p:nvSpPr>
          <p:cNvPr id="110" name="Google Shape;110;p20"/>
          <p:cNvSpPr txBox="1"/>
          <p:nvPr/>
        </p:nvSpPr>
        <p:spPr>
          <a:xfrm>
            <a:off x="224200" y="4127600"/>
            <a:ext cx="49722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Cyber Worm is a grid-based, snake-style mini-game designed to reinforce learning through interactive gameplay.</a:t>
            </a:r>
            <a:endParaRPr sz="13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title="594FCBA1-5322-441B-B4A7-1A9326EF2DA3.jpeg"/>
          <p:cNvPicPr preferRelativeResize="0"/>
          <p:nvPr/>
        </p:nvPicPr>
        <p:blipFill>
          <a:blip r:embed="rId3">
            <a:alphaModFix/>
          </a:blip>
          <a:stretch>
            <a:fillRect/>
          </a:stretch>
        </p:blipFill>
        <p:spPr>
          <a:xfrm>
            <a:off x="5206988" y="524200"/>
            <a:ext cx="3645624" cy="3824927"/>
          </a:xfrm>
          <a:prstGeom prst="rect">
            <a:avLst/>
          </a:prstGeom>
          <a:noFill/>
          <a:ln>
            <a:noFill/>
          </a:ln>
        </p:spPr>
      </p:pic>
      <p:pic>
        <p:nvPicPr>
          <p:cNvPr id="116" name="Google Shape;116;p21" title="image (2).png"/>
          <p:cNvPicPr preferRelativeResize="0"/>
          <p:nvPr/>
        </p:nvPicPr>
        <p:blipFill>
          <a:blip r:embed="rId4">
            <a:alphaModFix/>
          </a:blip>
          <a:stretch>
            <a:fillRect/>
          </a:stretch>
        </p:blipFill>
        <p:spPr>
          <a:xfrm>
            <a:off x="1485900" y="1524325"/>
            <a:ext cx="3440649" cy="3364551"/>
          </a:xfrm>
          <a:prstGeom prst="rect">
            <a:avLst/>
          </a:prstGeom>
          <a:noFill/>
          <a:ln>
            <a:noFill/>
          </a:ln>
        </p:spPr>
      </p:pic>
      <p:sp>
        <p:nvSpPr>
          <p:cNvPr id="117" name="Google Shape;117;p21"/>
          <p:cNvSpPr txBox="1"/>
          <p:nvPr/>
        </p:nvSpPr>
        <p:spPr>
          <a:xfrm>
            <a:off x="418050" y="391575"/>
            <a:ext cx="4381500" cy="9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Roboto"/>
                <a:ea typeface="Roboto"/>
                <a:cs typeface="Roboto"/>
                <a:sym typeface="Roboto"/>
              </a:rPr>
              <a:t> It is integrated into the Capture the Flag system as a short challenge that appears between questionnaire rounds, where player performance can influence team scores or provide temporary advantages.</a:t>
            </a:r>
            <a:endParaRPr sz="20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1246</Words>
  <Application>Microsoft Office PowerPoint</Application>
  <PresentationFormat>On-screen Show (16:9)</PresentationFormat>
  <Paragraphs>115</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Roboto</vt:lpstr>
      <vt:lpstr>Arial</vt:lpstr>
      <vt:lpstr>Roboto Slab</vt:lpstr>
      <vt:lpstr>Marina</vt:lpstr>
      <vt:lpstr>Capture the flag</vt:lpstr>
      <vt:lpstr>What is Capture the flag?  What will this presentation entail?</vt:lpstr>
      <vt:lpstr>Overview of Project and Aims</vt:lpstr>
      <vt:lpstr>Core Requirements</vt:lpstr>
      <vt:lpstr>Proposed Game Flow (How the game works)</vt:lpstr>
      <vt:lpstr>Questionnaires &amp; AI Integration</vt:lpstr>
      <vt:lpstr>Mini-Games System</vt:lpstr>
      <vt:lpstr>PowerPoint Presentation</vt:lpstr>
      <vt:lpstr>PowerPoint Presentation</vt:lpstr>
      <vt:lpstr>PowerPoint Presentation</vt:lpstr>
      <vt:lpstr>PowerPoint Presentation</vt:lpstr>
      <vt:lpstr>UI Design (Initial Concept)</vt:lpstr>
      <vt:lpstr>PowerPoint Presentation</vt:lpstr>
      <vt:lpstr>UI Design (Refined Vision)</vt:lpstr>
      <vt:lpstr>PowerPoint Presentation</vt:lpstr>
      <vt:lpstr>Technical Direction</vt:lpstr>
      <vt:lpstr>Data Architecture &amp; Management</vt:lpstr>
      <vt:lpstr>Security &amp; Hosting</vt:lpstr>
      <vt:lpstr>Logic Implementation- “Cyber Worm” Game</vt:lpstr>
      <vt:lpstr>Next Steps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Edward Hadnett</dc:creator>
  <cp:lastModifiedBy>Edward Hadnett</cp:lastModifiedBy>
  <cp:revision>6</cp:revision>
  <dcterms:modified xsi:type="dcterms:W3CDTF">2026-01-13T17:48:29Z</dcterms:modified>
</cp:coreProperties>
</file>